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5143500" type="screen16x9"/>
  <p:notesSz cx="6858000" cy="9144000"/>
  <p:embeddedFontLst>
    <p:embeddedFont>
      <p:font typeface="Cavea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E0F700-BF60-450F-9AB7-26991D836C6D}">
  <a:tblStyle styleId="{38E0F700-BF60-450F-9AB7-26991D836C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EEC5DE-C82D-49CA-AEB5-18195B6BF82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0"/>
  </p:normalViewPr>
  <p:slideViewPr>
    <p:cSldViewPr snapToGrid="0">
      <p:cViewPr>
        <p:scale>
          <a:sx n="142" d="100"/>
          <a:sy n="142" d="100"/>
        </p:scale>
        <p:origin x="92" y="-17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f00fb761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f00fb761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f00fb761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f00fb761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f00fb7617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f00fb7617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f00fb761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f00fb761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f00fb761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f00fb7617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f00fb7617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f00fb7617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7077dacf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7077dacf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f00fb761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f00fb7617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f00fb7617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f00fb7617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f00fb7617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f00fb7617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3a0b7b52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3a0b7b52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f00fb761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f00fb761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f00fb7617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f00fb7617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f00fb761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f00fb7617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7077dacf4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7077dacf4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f00fb761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f00fb7617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f00fb76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f00fb76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f00fb7617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f00fb7617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9f00fb761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9f00fb761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3a0b7b52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3a0b7b52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3a0b7b52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3a0b7b52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3a0b7b52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3a0b7b52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00fb761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f00fb761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708d20dca_1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708d20dca_1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f00fb7617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f00fb7617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f00fb7617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f00fb7617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678150" y="708900"/>
            <a:ext cx="7787700" cy="41328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46.png"/><Relationship Id="rId26" Type="http://schemas.openxmlformats.org/officeDocument/2006/relationships/image" Target="../media/image5.png"/><Relationship Id="rId39" Type="http://schemas.openxmlformats.org/officeDocument/2006/relationships/image" Target="../media/image54.png"/><Relationship Id="rId21" Type="http://schemas.openxmlformats.org/officeDocument/2006/relationships/image" Target="../media/image6.png"/><Relationship Id="rId34" Type="http://schemas.openxmlformats.org/officeDocument/2006/relationships/image" Target="../media/image33.png"/><Relationship Id="rId42" Type="http://schemas.openxmlformats.org/officeDocument/2006/relationships/image" Target="../media/image57.png"/><Relationship Id="rId47" Type="http://schemas.openxmlformats.org/officeDocument/2006/relationships/image" Target="../media/image61.png"/><Relationship Id="rId50" Type="http://schemas.openxmlformats.org/officeDocument/2006/relationships/image" Target="../media/image6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4.png"/><Relationship Id="rId29" Type="http://schemas.openxmlformats.org/officeDocument/2006/relationships/image" Target="../media/image12.png"/><Relationship Id="rId11" Type="http://schemas.openxmlformats.org/officeDocument/2006/relationships/image" Target="../media/image21.png"/><Relationship Id="rId24" Type="http://schemas.openxmlformats.org/officeDocument/2006/relationships/image" Target="../media/image11.png"/><Relationship Id="rId32" Type="http://schemas.openxmlformats.org/officeDocument/2006/relationships/image" Target="../media/image49.png"/><Relationship Id="rId37" Type="http://schemas.openxmlformats.org/officeDocument/2006/relationships/image" Target="../media/image16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32.png"/><Relationship Id="rId15" Type="http://schemas.openxmlformats.org/officeDocument/2006/relationships/image" Target="../media/image43.png"/><Relationship Id="rId23" Type="http://schemas.openxmlformats.org/officeDocument/2006/relationships/image" Target="../media/image8.png"/><Relationship Id="rId28" Type="http://schemas.openxmlformats.org/officeDocument/2006/relationships/image" Target="../media/image7.png"/><Relationship Id="rId36" Type="http://schemas.openxmlformats.org/officeDocument/2006/relationships/image" Target="../media/image52.png"/><Relationship Id="rId49" Type="http://schemas.openxmlformats.org/officeDocument/2006/relationships/image" Target="../media/image24.png"/><Relationship Id="rId10" Type="http://schemas.openxmlformats.org/officeDocument/2006/relationships/image" Target="../media/image40.png"/><Relationship Id="rId19" Type="http://schemas.openxmlformats.org/officeDocument/2006/relationships/image" Target="../media/image3.png"/><Relationship Id="rId31" Type="http://schemas.openxmlformats.org/officeDocument/2006/relationships/image" Target="../media/image22.png"/><Relationship Id="rId44" Type="http://schemas.openxmlformats.org/officeDocument/2006/relationships/image" Target="../media/image5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42.png"/><Relationship Id="rId22" Type="http://schemas.openxmlformats.org/officeDocument/2006/relationships/image" Target="../media/image34.png"/><Relationship Id="rId27" Type="http://schemas.openxmlformats.org/officeDocument/2006/relationships/image" Target="../media/image48.png"/><Relationship Id="rId30" Type="http://schemas.openxmlformats.org/officeDocument/2006/relationships/image" Target="../media/image13.png"/><Relationship Id="rId35" Type="http://schemas.openxmlformats.org/officeDocument/2006/relationships/image" Target="../media/image51.png"/><Relationship Id="rId43" Type="http://schemas.openxmlformats.org/officeDocument/2006/relationships/image" Target="../media/image58.png"/><Relationship Id="rId48" Type="http://schemas.openxmlformats.org/officeDocument/2006/relationships/image" Target="../media/image2.png"/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5" Type="http://schemas.openxmlformats.org/officeDocument/2006/relationships/image" Target="../media/image47.png"/><Relationship Id="rId33" Type="http://schemas.openxmlformats.org/officeDocument/2006/relationships/image" Target="../media/image50.png"/><Relationship Id="rId38" Type="http://schemas.openxmlformats.org/officeDocument/2006/relationships/image" Target="../media/image53.png"/><Relationship Id="rId46" Type="http://schemas.openxmlformats.org/officeDocument/2006/relationships/image" Target="../media/image18.png"/><Relationship Id="rId20" Type="http://schemas.openxmlformats.org/officeDocument/2006/relationships/image" Target="../media/image10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0.png"/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57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63.png"/><Relationship Id="rId9" Type="http://schemas.openxmlformats.org/officeDocument/2006/relationships/image" Target="../media/image23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950" y="219125"/>
            <a:ext cx="2481875" cy="6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516300" y="1045993"/>
            <a:ext cx="81114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</a:rPr>
              <a:t>6to Taller – Resiliencia durante tiempos de crisis</a:t>
            </a:r>
            <a:endParaRPr sz="2500"/>
          </a:p>
        </p:txBody>
      </p:sp>
      <p:sp>
        <p:nvSpPr>
          <p:cNvPr id="102" name="Google Shape;102;p25"/>
          <p:cNvSpPr txBox="1"/>
          <p:nvPr/>
        </p:nvSpPr>
        <p:spPr>
          <a:xfrm>
            <a:off x="1171350" y="1692050"/>
            <a:ext cx="6415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Día 3: </a:t>
            </a:r>
            <a:r>
              <a:rPr lang="en" sz="2400">
                <a:solidFill>
                  <a:schemeClr val="dk1"/>
                </a:solidFill>
              </a:rPr>
              <a:t>Construyendo nodos para el futuro</a:t>
            </a:r>
            <a:endParaRPr sz="2400"/>
          </a:p>
        </p:txBody>
      </p:sp>
      <p:sp>
        <p:nvSpPr>
          <p:cNvPr id="103" name="Google Shape;103;p25"/>
          <p:cNvSpPr txBox="1"/>
          <p:nvPr/>
        </p:nvSpPr>
        <p:spPr>
          <a:xfrm>
            <a:off x="3089100" y="2545825"/>
            <a:ext cx="29658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dk1"/>
                </a:solidFill>
              </a:rPr>
              <a:t>4 Noviembre 2020</a:t>
            </a:r>
            <a:endParaRPr sz="21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/>
        </p:nvSpPr>
        <p:spPr>
          <a:xfrm>
            <a:off x="103300" y="27025"/>
            <a:ext cx="58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B5394"/>
                </a:solidFill>
              </a:rPr>
              <a:t>Nodo 2: Moluscos </a:t>
            </a:r>
            <a:endParaRPr sz="1600" b="1">
              <a:solidFill>
                <a:srgbClr val="0B5394"/>
              </a:solidFill>
            </a:endParaRPr>
          </a:p>
        </p:txBody>
      </p:sp>
      <p:pic>
        <p:nvPicPr>
          <p:cNvPr id="163" name="Google Shape;163;p34"/>
          <p:cNvPicPr preferRelativeResize="0"/>
          <p:nvPr/>
        </p:nvPicPr>
        <p:blipFill rotWithShape="1">
          <a:blip r:embed="rId3">
            <a:alphaModFix/>
          </a:blip>
          <a:srcRect t="5247" b="3801"/>
          <a:stretch/>
        </p:blipFill>
        <p:spPr>
          <a:xfrm>
            <a:off x="401775" y="688975"/>
            <a:ext cx="834045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584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3: Macroalgas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169" name="Google Shape;169;p35"/>
          <p:cNvGraphicFramePr/>
          <p:nvPr/>
        </p:nvGraphicFramePr>
        <p:xfrm>
          <a:off x="385825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Lluvia de ideas  (</a:t>
                      </a:r>
                      <a:r>
                        <a:rPr lang="en" sz="1000" i="1"/>
                        <a:t>¿Cuales son los desafíos u oportunidades?</a:t>
                      </a:r>
                      <a:r>
                        <a:rPr lang="en" sz="1000"/>
                        <a:t>: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Objetivo del Nodo: Proteger Y Difundir/educar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Aumentar consumo humano de algas Huiro negro ,Huiro Palo, Huiro Flotador. 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Diferenciar algas de consumo humano y las algas de exportación masiva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Tres aristas del problema: </a:t>
                      </a:r>
                      <a:r>
                        <a:rPr lang="en" sz="1000"/>
                        <a:t>Algas sobreexplotdas,dar a conocer su estado ,y administración y manejo, difusión más óptima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Actualmente hay cooperativas de mujeres que trabajan con algas Lessonia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Priorización de mercados y consumos locales que deben mejores precios (no solo venta por volumen a mercado asiatico)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Artes inadeacados para extraer las macroalgas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Desaparición de los kelp y su impacto en las playas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es solo súper alimento, también su impacto en el ecosistema (reproducción, captura de CO2, por ejemplo)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Retos: Protección y Educación ambiental (Difusión óptima afuera del sector algero)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Oportunidades: Difundir los beneficios de la algas temas de manejo, Captura de CO2, Negocios Ecosistémicos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Educación de comunidades costeras y consumidor, preparación de cápsulas informativas sobre su importancia, manejo…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Vision (¿Que pasaria si este nodo es exitoso en pesquerías de pequeña escala?</a:t>
                      </a:r>
                      <a:r>
                        <a:rPr lang="en" sz="1000" i="1"/>
                        <a:t>; escriban una o dos frases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Lograr un manejo ecosistémico de las algas para asegurar sus beneficios ecosistémicos y su conservación considerando el involucramiento de la comunidad.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Objetivos (¿Que quiere lograr este nodo?</a:t>
                      </a:r>
                      <a:r>
                        <a:rPr lang="en" sz="1000" i="1"/>
                        <a:t> Pueden enumerar una lista de objetivos para el primer año y otros a largo plazo de 5 años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Difundir la importancia de las macroalgas en la conservación de ecosistema marino (servicios ecositémicos)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Difundir los beneficios de la algas temas de manejo, Captura de CO2, Negocios Ecosistémicos, estado de conservación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Educar y empoderar a las comunidades costeras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584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3: Magroalgas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175" name="Google Shape;175;p36"/>
          <p:cNvGraphicFramePr/>
          <p:nvPr/>
        </p:nvGraphicFramePr>
        <p:xfrm>
          <a:off x="231600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7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Acciones (Hagan una lista y describan algunas acciones iniciales para que tu nodo tenga progreso en el año):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Difusion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Educacion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Servicios ecosístemicos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Nombre del nodo (</a:t>
                      </a:r>
                      <a:r>
                        <a:rPr lang="en" sz="1000" i="1"/>
                        <a:t>Elijan un nombre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Servicio ecosistémicos de los bosques de algas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/>
          <p:nvPr/>
        </p:nvSpPr>
        <p:spPr>
          <a:xfrm>
            <a:off x="103300" y="27025"/>
            <a:ext cx="92565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B5394"/>
                </a:solidFill>
              </a:rPr>
              <a:t>Nodo 3: </a:t>
            </a:r>
            <a:r>
              <a:rPr lang="en" sz="1600" b="1">
                <a:solidFill>
                  <a:srgbClr val="0B5394"/>
                </a:solidFill>
              </a:rPr>
              <a:t>Servicio ecosistémicos de los bosques de algas</a:t>
            </a:r>
            <a:endParaRPr sz="300" b="1">
              <a:solidFill>
                <a:srgbClr val="0B5394"/>
              </a:solidFill>
            </a:endParaRPr>
          </a:p>
        </p:txBody>
      </p:sp>
      <p:pic>
        <p:nvPicPr>
          <p:cNvPr id="181" name="Google Shape;1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934" y="1895750"/>
            <a:ext cx="1272476" cy="27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038" y="2627114"/>
            <a:ext cx="1909100" cy="194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0888" y="3102100"/>
            <a:ext cx="1798375" cy="178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0488" y="837038"/>
            <a:ext cx="8667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5075" y="1115936"/>
            <a:ext cx="1062001" cy="291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7250" y="1358750"/>
            <a:ext cx="825643" cy="29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600" y="719500"/>
            <a:ext cx="1311225" cy="26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599" y="3751082"/>
            <a:ext cx="1311227" cy="105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11250" y="3684451"/>
            <a:ext cx="1272475" cy="89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4600" y="2594291"/>
            <a:ext cx="1311226" cy="135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35510" y="837053"/>
            <a:ext cx="1155525" cy="117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02175" y="3970496"/>
            <a:ext cx="1155524" cy="76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48874" y="4078999"/>
            <a:ext cx="825650" cy="5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79025" y="2190430"/>
            <a:ext cx="1612900" cy="76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57700" y="4519795"/>
            <a:ext cx="310100" cy="28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263000" y="4127128"/>
            <a:ext cx="825650" cy="6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06525" y="3638925"/>
            <a:ext cx="1407922" cy="4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0438" y="909550"/>
            <a:ext cx="8667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095750" y="3418855"/>
            <a:ext cx="1612900" cy="76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163" y="2627114"/>
            <a:ext cx="1909100" cy="194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title"/>
          </p:nvPr>
        </p:nvSpPr>
        <p:spPr>
          <a:xfrm>
            <a:off x="103300" y="-12537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5: Mujeres en Pesquerías artesanales </a:t>
            </a:r>
            <a:r>
              <a:rPr lang="en" sz="1600" b="1">
                <a:solidFill>
                  <a:srgbClr val="0B5394"/>
                </a:solidFill>
              </a:rPr>
              <a:t>(1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275" name="Google Shape;275;p42"/>
          <p:cNvGraphicFramePr/>
          <p:nvPr/>
        </p:nvGraphicFramePr>
        <p:xfrm>
          <a:off x="382613" y="474250"/>
          <a:ext cx="8381975" cy="48006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Lluvia de ideas  (</a:t>
                      </a:r>
                      <a:r>
                        <a:rPr lang="en" sz="1000" i="1"/>
                        <a:t>¿Cuales son los desafíos u oportunidades?</a:t>
                      </a:r>
                      <a:r>
                        <a:rPr lang="en" sz="1000"/>
                        <a:t>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POTENCIAR LA PARTICIPACIÓN ACTIVA DE LAS MUJERES EN EL ÁMBITO PÚBLICO QUEBRANDO EL ESQUEMA PATRIARCAL QUE NOS HAN IMPUESTO HASTA AHORA FACILITARA GENERAR NUEVAS RELACIONES EN EL ÁMBITO PERSONAL, FAMILIAR Y SOCIAL.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-Visibilizar a las mujeres y el rol que históricamente han cumplido en el sector de las pesquerías artesanales de pequeña escala.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-El rol de las mujeres ha sido relevante, pero en general ha sido una extensión del rol familiar (alimentación) y comercialización a modo de apoyo al rol del proveedor, que tradicionalmente ha sido la figura masculina de la familia.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-¿Porque potenciarlas como lideresas?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-En toda actividad humana las mujeres constituyen la mitad de la población, se pierden capacidades al no incluirlas en todas las funciones, especialmente cuando solo se les da funciones secundarias y no participan en la toma de decisiones.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-las mujeres tienen mayor poder de negociación, han generado mayores compromisos en negociaciones, créditos, grupos de trabajo, teniendo además habilidades para generar redes de apoyo que potencian su trabajo.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-cuando potencias una mujer y le das trabajo, sobre el 92% de sus ingresos van a la casa, por lo tanto el trabajo de la mujer es un instrumento que te ayuda a superar pobreza y calidad de vida.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 la mujer en general ha mostrado mayor preocupación por el entorno y cuidado medio ambiental, históricamente como le han atribuido el rol de criadora de los hijos e hijas, trabajando con ellas se potencia la educación de estos en este tema.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Desafío: visibilizar y hacer activa o concretar la participación de las mujeres en igualdad de condiciones.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Oportunidad: fuerza que ha cobrado la vindicación de los derechos de las mujeres en Chile y el mundo. 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Visión (¿Que pasaria si este nodo es exitoso en pesquerías de pequeña escala?</a:t>
                      </a:r>
                      <a:r>
                        <a:rPr lang="en" sz="1000" i="1"/>
                        <a:t>; escriban una o dos frases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Lograríamos tener una perspectiva integral de los ámbitos productivos sociales culturales de las pesquerías de pequeña escala que nos permitiria detectar brechas no evidenciadas hasta el momento y generar soluciones alternativas para superarlas (vamos a mirar con los dos ojos que esta pasando en la pesca artesanal).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Objetivos (¿Que quiere lograr este nodo?</a:t>
                      </a:r>
                      <a:r>
                        <a:rPr lang="en" sz="1000" i="1"/>
                        <a:t> Pueden enumerar una lista de objetivos para el primer año y otros a largo plazo de 5 años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/>
                        <a:t>Cuantificación completa de los roles y número de mujeres en la pesca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/>
                        <a:t>Proponer mejoras políticas públicas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/>
                        <a:t>Proponer mujeres en cargos de líderes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5: Mujeres en Pesquerías artesanales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281" name="Google Shape;281;p43"/>
          <p:cNvGraphicFramePr/>
          <p:nvPr/>
        </p:nvGraphicFramePr>
        <p:xfrm>
          <a:off x="231600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7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Acciones (Hagan una lista y describan algunas acciones iniciales para que tu nodo tenga progreso en el año):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/>
                        <a:t>Webinario “Mujeres en la Pesca Artesanal” con las mujeres y colegas en la Red de Aprendizaje y organizaciones que ya están creadas.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/>
                        <a:t>Paridad en la Red de Aprendizaje.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/>
                        <a:t>Ocupar un piloto para estudiar el tema y ver soluciones.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Nombre del nodo (</a:t>
                      </a:r>
                      <a:r>
                        <a:rPr lang="en" sz="1000" i="1"/>
                        <a:t>Elijan un nombre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/>
                        <a:t>Mujeres en la pesca artesanal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50" y="118575"/>
            <a:ext cx="8482800" cy="47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75" y="381325"/>
            <a:ext cx="17716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3675" y="428625"/>
            <a:ext cx="2235425" cy="13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575" y="2777700"/>
            <a:ext cx="23526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9750" y="2931246"/>
            <a:ext cx="2389354" cy="16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6475" y="1926350"/>
            <a:ext cx="947925" cy="94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6000" y="1891400"/>
            <a:ext cx="947925" cy="9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/>
        </p:nvSpPr>
        <p:spPr>
          <a:xfrm>
            <a:off x="103300" y="27025"/>
            <a:ext cx="82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B5394"/>
                </a:solidFill>
              </a:rPr>
              <a:t>Nodo 5: Mujeres en Pesquerías artesanales  </a:t>
            </a:r>
            <a:endParaRPr sz="16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6: Cadena de valor </a:t>
            </a:r>
            <a:r>
              <a:rPr lang="en" sz="1600" b="1">
                <a:solidFill>
                  <a:srgbClr val="0B5394"/>
                </a:solidFill>
              </a:rPr>
              <a:t>(1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303" name="Google Shape;303;p46"/>
          <p:cNvGraphicFramePr/>
          <p:nvPr/>
        </p:nvGraphicFramePr>
        <p:xfrm>
          <a:off x="385825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Lluvia de ideas  (</a:t>
                      </a:r>
                      <a:r>
                        <a:rPr lang="en" sz="1000" i="1"/>
                        <a:t>¿Cuales son los desafíos u oportunidades?</a:t>
                      </a:r>
                      <a:r>
                        <a:rPr lang="en" sz="1000"/>
                        <a:t>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Pertenecemos al área de la producción y que estamos y debemos conectarnos /vincularnos con el productor.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“Mas pescadores pudiesen conectarse con el consumidor”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Disponibilidad del producto que desconecta la oferta/demanda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Cómo llegamos a todos y como priorizamos a los grupos que si le interesa la pesca? Trabajar por varias lineas como AOL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Relación precio/calidad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Debemos entender que quiere el consumidor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confundir cadena de valor, con marketing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Visión (¿Que pasaria si este nodo es exitoso en pesquerías de pequeña escala?</a:t>
                      </a:r>
                      <a:r>
                        <a:rPr lang="en" sz="1000" i="1"/>
                        <a:t>; escriban una o dos frases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Que exista una adecuada disponibilidad de los productos del mar para todos los ciudadanos, que cumpla con las diversas medida de administración.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Objetivos (¿Que quiere lograr este nodo?</a:t>
                      </a:r>
                      <a:r>
                        <a:rPr lang="en" sz="1000" i="1"/>
                        <a:t> Pueden enumerar una lista de objetivos para el primer año y otros a largo plazo de 5 años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Entender las distintas cadenas y ruta de los productos.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Saber qué quieren los consumidores, catastros pertinentes.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6: Cadena de valor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309" name="Google Shape;309;p47"/>
          <p:cNvGraphicFramePr/>
          <p:nvPr/>
        </p:nvGraphicFramePr>
        <p:xfrm>
          <a:off x="231600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7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Acciones (Hagan una lista y describan algunas acciones iniciales para que tu nodo tenga progreso en el año):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Entender y priorizar las distintas cadenas y ruta de los productos.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Visibilizar las acciones, casos exitosos, que se han realizado.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Saber qué quieren los consumidores, catastros pertinentes.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Generar Proyectos pilotos.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Nombre del nodo (</a:t>
                      </a:r>
                      <a:r>
                        <a:rPr lang="en" sz="1000" i="1"/>
                        <a:t>Elijan un nombre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Generación de valor para pesquerías artesanales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Objetivo: </a:t>
            </a:r>
            <a:r>
              <a:rPr lang="en" sz="1400">
                <a:solidFill>
                  <a:schemeClr val="dk1"/>
                </a:solidFill>
              </a:rPr>
              <a:t>Trabajar con tu equipo para completar el perfil del nodo. Al final de la sesión, presentarán los resultados en plenaria. 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Instrucciones</a:t>
            </a:r>
            <a:r>
              <a:rPr lang="en" sz="1400">
                <a:solidFill>
                  <a:schemeClr val="dk1"/>
                </a:solidFill>
              </a:rPr>
              <a:t>: Cada grupo tiene 40 minutos para completar el perfil del nodo. Usarán una presentación de Google para tomar notas. Sugerimos pasar 10-15 minutos trabajando juntos en el paso 1, luego avancen en los siguientes pasos descritos más abajo. Recibirán un mensaje cuando hayan queden 15 y 5 minutos. 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Paso 1: Lluvia de ideas y oportunidades en este tema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Paso 2: Vision del Nodo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Paso 3: Objetivos del nodo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Paso 4: Acciones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Paso 5: ¿Cual es el nombre de su nodo?</a:t>
            </a:r>
            <a:endParaRPr sz="1400"/>
          </a:p>
        </p:txBody>
      </p:sp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153325" y="128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Instrucciones</a:t>
            </a:r>
            <a:endParaRPr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/>
        </p:nvSpPr>
        <p:spPr>
          <a:xfrm>
            <a:off x="103300" y="27025"/>
            <a:ext cx="58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B5394"/>
                </a:solidFill>
              </a:rPr>
              <a:t>Nodo 6: Cadena de valor </a:t>
            </a:r>
            <a:endParaRPr sz="1600" b="1">
              <a:solidFill>
                <a:srgbClr val="0B5394"/>
              </a:solidFill>
            </a:endParaRPr>
          </a:p>
        </p:txBody>
      </p:sp>
      <p:pic>
        <p:nvPicPr>
          <p:cNvPr id="315" name="Google Shape;3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474" y="1291475"/>
            <a:ext cx="1257380" cy="11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9781" y="2824556"/>
            <a:ext cx="1111017" cy="63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850" y="2025140"/>
            <a:ext cx="1111025" cy="117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075" y="1811244"/>
            <a:ext cx="406678" cy="266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" flipH="1">
            <a:off x="2233740" y="1381326"/>
            <a:ext cx="1111025" cy="13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0337" y="1206325"/>
            <a:ext cx="982363" cy="5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29475" y="3518225"/>
            <a:ext cx="1257375" cy="79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7: Crustáceos </a:t>
            </a:r>
            <a:r>
              <a:rPr lang="en" sz="1600" b="1">
                <a:solidFill>
                  <a:srgbClr val="0B5394"/>
                </a:solidFill>
              </a:rPr>
              <a:t>(1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327" name="Google Shape;327;p49"/>
          <p:cNvGraphicFramePr/>
          <p:nvPr/>
        </p:nvGraphicFramePr>
        <p:xfrm>
          <a:off x="385825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Lluvia de ideas  (</a:t>
                      </a:r>
                      <a:r>
                        <a:rPr lang="en" sz="1000" i="1"/>
                        <a:t>¿Cuales son los desafíos u oportunidades?</a:t>
                      </a:r>
                      <a:r>
                        <a:rPr lang="en" sz="1000"/>
                        <a:t>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Vision (¿Que pasaria si este nodo es exitoso en pesquerías de pequeña escala?</a:t>
                      </a:r>
                      <a:r>
                        <a:rPr lang="en" sz="1000" i="1"/>
                        <a:t>; escriban una o dos frases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Pesquería ordenada, genera incentivos para trabajar y pesquería con pescadores contentos.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Paz social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Un ejemplo a seguir y replicar tanto en las pesquerías de Chile como en el mundo.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Objetivos (¿Que quiere lograr este nodo?</a:t>
                      </a:r>
                      <a:r>
                        <a:rPr lang="en" sz="1000" i="1"/>
                        <a:t> Pueden enumerar una lista de objetivos para el primer año y otros a largo plazo de 5 años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" name="Google Shape;328;p49"/>
          <p:cNvSpPr txBox="1"/>
          <p:nvPr/>
        </p:nvSpPr>
        <p:spPr>
          <a:xfrm>
            <a:off x="552425" y="1162450"/>
            <a:ext cx="44061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Ventas - Precio de primera venta y el precio final del producto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Comercio justo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Mejor valor de primera venta del producto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La mejora de la integración de la pesca (cadena de valor)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Mejora de la administración y la capacitación de las flotas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Mejorar la posición del mercado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Conocernos en las distintas pesquerías y conocer las problemáticas en común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Regulación de esfuerzos (embarcaciones, número de trampas, artes de pesca, días efectivos de pesca)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29" name="Google Shape;329;p49"/>
          <p:cNvSpPr txBox="1"/>
          <p:nvPr/>
        </p:nvSpPr>
        <p:spPr>
          <a:xfrm>
            <a:off x="4613700" y="1153600"/>
            <a:ext cx="4154100" cy="1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Ayuda del estado para las regulaciones establecidas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Necesidad de conocer y compartir experiencias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Bienestar social de quienes se dedican en la actividad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Bases técnicas para sostener el bienestar social y tener un ecosistema sano.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Desarrollar el enfoque ecosistémico (saber los impactos biológico pesqueras, económico y social)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Participación con los pescadores (real y concreta) e incentivos para que puedan participar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Replantear las necesidades y los canales adecuados</a:t>
            </a:r>
            <a:endParaRPr sz="900"/>
          </a:p>
        </p:txBody>
      </p:sp>
      <p:sp>
        <p:nvSpPr>
          <p:cNvPr id="330" name="Google Shape;330;p49"/>
          <p:cNvSpPr txBox="1"/>
          <p:nvPr/>
        </p:nvSpPr>
        <p:spPr>
          <a:xfrm>
            <a:off x="475125" y="4218800"/>
            <a:ext cx="40968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Primer año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Posicionar las necesidades de la pesquería en la autoridad sectorial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Contribuir a mejorar la recopilación de la información para el mejor manejo</a:t>
            </a:r>
            <a:endParaRPr sz="1000"/>
          </a:p>
        </p:txBody>
      </p:sp>
      <p:sp>
        <p:nvSpPr>
          <p:cNvPr id="331" name="Google Shape;331;p49"/>
          <p:cNvSpPr txBox="1"/>
          <p:nvPr/>
        </p:nvSpPr>
        <p:spPr>
          <a:xfrm>
            <a:off x="4762375" y="4218800"/>
            <a:ext cx="39066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 años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Contribuir la integración de la pesquería en otras instancias (certificaciones y reconocimiento a nivel internacional) </a:t>
            </a: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7: Crustáceos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337" name="Google Shape;337;p50"/>
          <p:cNvGraphicFramePr/>
          <p:nvPr/>
        </p:nvGraphicFramePr>
        <p:xfrm>
          <a:off x="231600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7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Acciones (Hagan una lista y describan algunas acciones iniciales para que tu nodo tenga progreso en el año):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*Directorio de las pesquerías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*Generar una red de contacto para compartir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*Programas de difusión, comunicación e interacción con las instancias existentes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*Generar reuniones de comités de crustáceos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*Apoyo del trabajo de los comités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*Facilitar y promover la información científica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*Invitar a participar a las personas de la pesquería y la autoridad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Nombre del nodo (</a:t>
                      </a:r>
                      <a:r>
                        <a:rPr lang="en" sz="1000" i="1"/>
                        <a:t>Elijan un nombre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Crustáceos rules!!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650" y="2287625"/>
            <a:ext cx="2479526" cy="199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225" y="184474"/>
            <a:ext cx="2332556" cy="153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900" y="4184352"/>
            <a:ext cx="2367974" cy="9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298" y="787895"/>
            <a:ext cx="1798375" cy="11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6173" y="1406725"/>
            <a:ext cx="2020049" cy="15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9225" y="2726475"/>
            <a:ext cx="2703475" cy="145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00975" y="3645600"/>
            <a:ext cx="2099219" cy="153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50" y="1718875"/>
            <a:ext cx="2869554" cy="9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45050" y="66525"/>
            <a:ext cx="2834425" cy="13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46825" y="3401974"/>
            <a:ext cx="3347403" cy="113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2100" y="4116517"/>
            <a:ext cx="3188878" cy="72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329" y="184476"/>
            <a:ext cx="1909105" cy="124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36029" y="2247112"/>
            <a:ext cx="1744229" cy="16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37679" y="2042100"/>
            <a:ext cx="1956694" cy="27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261774" y="1941475"/>
            <a:ext cx="1061994" cy="199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31238" y="2435350"/>
            <a:ext cx="1744225" cy="170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40375" y="321613"/>
            <a:ext cx="1798375" cy="147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690650" y="1718875"/>
            <a:ext cx="1798375" cy="178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265200" y="2571739"/>
            <a:ext cx="1909100" cy="194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18075" y="1659745"/>
            <a:ext cx="2148875" cy="21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-788328" y="3775"/>
            <a:ext cx="1272476" cy="27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312038" y="708575"/>
            <a:ext cx="8667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230425" y="727918"/>
            <a:ext cx="1629422" cy="13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845050" y="1706425"/>
            <a:ext cx="2332550" cy="93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-159004" y="-1498700"/>
            <a:ext cx="2432350" cy="26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318925" y="3077895"/>
            <a:ext cx="2148875" cy="201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-1062000" y="2141073"/>
            <a:ext cx="1062001" cy="291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-261775" y="2213600"/>
            <a:ext cx="825643" cy="29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1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9542375" y="1424942"/>
            <a:ext cx="1511925" cy="140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9497675" y="184475"/>
            <a:ext cx="2020050" cy="14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086325" y="2512502"/>
            <a:ext cx="1866675" cy="85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0873625" y="531950"/>
            <a:ext cx="1744225" cy="185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1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-261775" y="1397265"/>
            <a:ext cx="1566124" cy="54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1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-1442700" y="-39452"/>
            <a:ext cx="1629428" cy="67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1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-1715850" y="499025"/>
            <a:ext cx="1566125" cy="109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-1730000" y="1641938"/>
            <a:ext cx="1062000" cy="10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1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578263" y="3893147"/>
            <a:ext cx="1155525" cy="48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1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553100" y="1006122"/>
            <a:ext cx="1008895" cy="10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1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-1372150" y="2703950"/>
            <a:ext cx="374585" cy="5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1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0872550" y="3246823"/>
            <a:ext cx="1272475" cy="153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1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1533973" y="1940150"/>
            <a:ext cx="1355471" cy="17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1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-1733875" y="3248550"/>
            <a:ext cx="1062000" cy="177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1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8402172" y="4010738"/>
            <a:ext cx="608801" cy="9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1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-1715852" y="3645603"/>
            <a:ext cx="1155525" cy="117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1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693400" y="2213636"/>
            <a:ext cx="1744225" cy="74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1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-1130440" y="4283691"/>
            <a:ext cx="1956700" cy="83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1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-2381075" y="406450"/>
            <a:ext cx="1407922" cy="4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1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10597799" y="4221358"/>
            <a:ext cx="2020048" cy="83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/>
          <p:nvPr/>
        </p:nvSpPr>
        <p:spPr>
          <a:xfrm>
            <a:off x="103300" y="27025"/>
            <a:ext cx="58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B5394"/>
                </a:solidFill>
              </a:rPr>
              <a:t>Nodo 7: Crustáceos </a:t>
            </a:r>
            <a:endParaRPr sz="1600" b="1">
              <a:solidFill>
                <a:srgbClr val="0B5394"/>
              </a:solidFill>
            </a:endParaRPr>
          </a:p>
        </p:txBody>
      </p:sp>
      <p:pic>
        <p:nvPicPr>
          <p:cNvPr id="395" name="Google Shape;39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275" y="1739425"/>
            <a:ext cx="2703475" cy="145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825" y="1536825"/>
            <a:ext cx="2099219" cy="153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6363" y="1798255"/>
            <a:ext cx="1629422" cy="1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 txBox="1"/>
          <p:nvPr/>
        </p:nvSpPr>
        <p:spPr>
          <a:xfrm>
            <a:off x="1738675" y="3372050"/>
            <a:ext cx="5595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6AA84F"/>
                </a:solidFill>
                <a:latin typeface="Caveat"/>
                <a:ea typeface="Caveat"/>
                <a:cs typeface="Caveat"/>
                <a:sym typeface="Caveat"/>
              </a:rPr>
              <a:t>CRUSTÁCEOS RULE!</a:t>
            </a:r>
            <a:endParaRPr sz="2900">
              <a:solidFill>
                <a:srgbClr val="6AA84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8: Incubadora de líderes </a:t>
            </a:r>
            <a:r>
              <a:rPr lang="en" sz="1600" b="1">
                <a:solidFill>
                  <a:srgbClr val="0B5394"/>
                </a:solidFill>
              </a:rPr>
              <a:t>(1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404" name="Google Shape;404;p53"/>
          <p:cNvGraphicFramePr/>
          <p:nvPr>
            <p:extLst>
              <p:ext uri="{D42A27DB-BD31-4B8C-83A1-F6EECF244321}">
                <p14:modId xmlns:p14="http://schemas.microsoft.com/office/powerpoint/2010/main" val="3166088900"/>
              </p:ext>
            </p:extLst>
          </p:nvPr>
        </p:nvGraphicFramePr>
        <p:xfrm>
          <a:off x="288600" y="599725"/>
          <a:ext cx="8381975" cy="4408375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Lluvia de ideas  (</a:t>
                      </a:r>
                      <a:r>
                        <a:rPr lang="en" sz="1000" i="1" dirty="0"/>
                        <a:t>¿Cuales son los desafíos u oportunidades?</a:t>
                      </a:r>
                      <a:r>
                        <a:rPr lang="en" sz="1000" dirty="0"/>
                        <a:t>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Liderazgo en distintos areas y espacios - ciencia, comunidad, ONGs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Diferentes tipos de liderazgo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Aprender sobre como mejor liderar desde sus propias experiencias - en terreno, en institutos, etc.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A veces dentro de la institucionalidad no se reconoce los diferentes tipos de liderazgo - </a:t>
                      </a:r>
                      <a:r>
                        <a:rPr lang="es-CL" sz="1000" dirty="0"/>
                        <a:t>DESAFIO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Pescadores asociados a AMP – unir </a:t>
                      </a:r>
                      <a:r>
                        <a:rPr lang="es-CL" sz="1000" dirty="0"/>
                        <a:t>liderazgo en</a:t>
                      </a:r>
                      <a:r>
                        <a:rPr lang="en" sz="1000" dirty="0"/>
                        <a:t> pesca y conservacion </a:t>
                      </a:r>
                      <a:r>
                        <a:rPr lang="es-CL" sz="1000" dirty="0"/>
                        <a:t>para lograr la sustentabilidad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Como lider poder contar su historia y articular su vision de una manera que va cambiar </a:t>
                      </a:r>
                      <a:r>
                        <a:rPr lang="es-CL" sz="1000" dirty="0"/>
                        <a:t>la forma de pensar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Como uno dentro de una organizacion/institucion uno identifica el lider- no son las jefaturas - DESAFIO 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Comunicacion y pasion por el tema que convoca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Vision (¿Que pasaria si este nodo es exitoso en pesquerías de pequeña escala?</a:t>
                      </a:r>
                      <a:r>
                        <a:rPr lang="en" sz="1000" i="1" dirty="0"/>
                        <a:t>; escriban una o dos frases</a:t>
                      </a:r>
                      <a:r>
                        <a:rPr lang="en" sz="1000" dirty="0"/>
                        <a:t>):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Si este nodo es existoso va permitir la renovacion de dirigencia de pescadores- capacitados donde permite la formacion de un </a:t>
                      </a:r>
                      <a:r>
                        <a:rPr lang="es-CL" sz="1000" dirty="0"/>
                        <a:t>dirigente </a:t>
                      </a:r>
                      <a:r>
                        <a:rPr lang="en" sz="1000" dirty="0"/>
                        <a:t>pescador 2.0 con un concepto de sostenibilidad y conservacion. 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[</a:t>
                      </a:r>
                      <a:r>
                        <a:rPr lang="en-US" sz="1000" dirty="0" err="1"/>
                        <a:t>Incluir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en</a:t>
                      </a:r>
                      <a:r>
                        <a:rPr lang="en-US" sz="1000" dirty="0"/>
                        <a:t> la vision algo </a:t>
                      </a:r>
                      <a:r>
                        <a:rPr lang="en-US" sz="1000" dirty="0" err="1"/>
                        <a:t>sobre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mejorar</a:t>
                      </a:r>
                      <a:r>
                        <a:rPr lang="en-US" sz="1000" dirty="0"/>
                        <a:t> el </a:t>
                      </a:r>
                      <a:r>
                        <a:rPr lang="en-US" sz="1000" dirty="0" err="1"/>
                        <a:t>liderazgo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tambien</a:t>
                      </a:r>
                      <a:r>
                        <a:rPr lang="en-US" sz="1000" dirty="0"/>
                        <a:t> dentro la </a:t>
                      </a:r>
                      <a:r>
                        <a:rPr lang="en-US" sz="1000" dirty="0" err="1"/>
                        <a:t>institucionalidad</a:t>
                      </a:r>
                      <a:r>
                        <a:rPr lang="en-US" sz="1000" dirty="0"/>
                        <a:t> publica]</a:t>
                      </a: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Objetivos (¿Que quiere lograr este nodo?</a:t>
                      </a:r>
                      <a:r>
                        <a:rPr lang="en" sz="1000" i="1" dirty="0"/>
                        <a:t> Pueden enumerar una lista de objetivos para el primer año y otros a largo plazo de 5 años</a:t>
                      </a:r>
                      <a:r>
                        <a:rPr lang="en" sz="1000" dirty="0"/>
                        <a:t>):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-"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Hay una nueva generacion de lideres, reconocidos por sus pares y con un camino establecido para poder liderar su causa con exito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-"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Crear alianzas para lograr los objetivos - de manera colectiva!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-"/>
                      </a:pPr>
                      <a:r>
                        <a:rPr lang="en" sz="1000" dirty="0"/>
                        <a:t>Profesionales mas preparados para enfrentar los desafios - potenciar virtudes que tienen las personas - pontenciar INTELIGENCIA EMOCIONAL y CONFIANZA -  de manera individual!</a:t>
                      </a: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-"/>
                      </a:pPr>
                      <a:r>
                        <a:rPr lang="en" sz="1000" dirty="0"/>
                        <a:t>Trabajar el lenguaje </a:t>
                      </a:r>
                      <a:r>
                        <a:rPr lang="es-CL" sz="1000" dirty="0"/>
                        <a:t>de los lideres para ser mas efectivos en su comunicación </a:t>
                      </a: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-"/>
                      </a:pPr>
                      <a:r>
                        <a:rPr lang="es-CL" sz="1000" dirty="0"/>
                        <a:t>Trabajar capacidad de hacer análisis de sistema (ver un problema como un </a:t>
                      </a:r>
                      <a:r>
                        <a:rPr lang="es-CL" sz="1000" dirty="0" err="1"/>
                        <a:t>drone</a:t>
                      </a:r>
                      <a:r>
                        <a:rPr lang="es-CL" sz="1000" dirty="0"/>
                        <a:t> – para entender todas las </a:t>
                      </a:r>
                      <a:r>
                        <a:rPr lang="es-CL" sz="1000" dirty="0" err="1"/>
                        <a:t>vias</a:t>
                      </a:r>
                      <a:r>
                        <a:rPr lang="es-CL" sz="1000" dirty="0"/>
                        <a:t>/salidas)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894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8: Incubadora de líderes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410" name="Google Shape;410;p54"/>
          <p:cNvGraphicFramePr/>
          <p:nvPr>
            <p:extLst>
              <p:ext uri="{D42A27DB-BD31-4B8C-83A1-F6EECF244321}">
                <p14:modId xmlns:p14="http://schemas.microsoft.com/office/powerpoint/2010/main" val="959504298"/>
              </p:ext>
            </p:extLst>
          </p:nvPr>
        </p:nvGraphicFramePr>
        <p:xfrm>
          <a:off x="189275" y="657643"/>
          <a:ext cx="8765450" cy="4237086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7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78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Acciones (Hagan una lista y describan algunas acciones iniciales para que tu nodo tenga progreso en el año):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Coaching sobre como crear alianzas potentes para lograr sus objetivos (casos de estudio- ejemplo de Pesca y AMP) 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Capacitaciones sobre elementos individuales para desarrollar s</a:t>
                      </a:r>
                      <a:r>
                        <a:rPr lang="es-CL" sz="1000" dirty="0"/>
                        <a:t>u</a:t>
                      </a:r>
                      <a:r>
                        <a:rPr lang="en" sz="1000" dirty="0"/>
                        <a:t> liderazgo </a:t>
                      </a: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Capacitaciones para </a:t>
                      </a:r>
                      <a:r>
                        <a:rPr lang="es-CL" sz="1000" dirty="0"/>
                        <a:t>dirigentes sobre la legislación pesquera y estructura política (como base)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Capacitaciones en comunicaciones - hacerse visible y trabajar con diferentes partes del sector (cientifico con pescador, etc.) 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Mentores en distintos sectores para conocer como mejor avanzar su objetivo con diferentes sectores</a:t>
                      </a: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/>
                        <a:t>Pilotos en Los Rios y </a:t>
                      </a:r>
                      <a:r>
                        <a:rPr lang="es-CL" sz="1000" dirty="0" err="1"/>
                        <a:t>Aysen</a:t>
                      </a:r>
                      <a:r>
                        <a:rPr lang="es-CL" sz="1000" dirty="0"/>
                        <a:t> con lideres de la pesca y AMP – proyecto dirigente pesquero 2.0</a:t>
                      </a: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s-CL" sz="1000" dirty="0" err="1"/>
                        <a:t>Capacitacion</a:t>
                      </a:r>
                      <a:r>
                        <a:rPr lang="es-CL" sz="1000" dirty="0"/>
                        <a:t>/taller sobre inteligencia emocional </a:t>
                      </a:r>
                      <a:endParaRPr sz="1000" dirty="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ACCIONES PRIORIZADAS 2021: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1.) </a:t>
                      </a:r>
                      <a:r>
                        <a:rPr lang="en-US" sz="1000" dirty="0" err="1"/>
                        <a:t>Capacitacion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sobre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inteligencia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emocional</a:t>
                      </a:r>
                      <a:r>
                        <a:rPr lang="en-US" sz="1000" dirty="0"/>
                        <a:t> para </a:t>
                      </a:r>
                      <a:r>
                        <a:rPr lang="en-US" sz="1000" dirty="0" err="1"/>
                        <a:t>mejorar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liderazgo</a:t>
                      </a:r>
                      <a:endParaRPr lang="en-US"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2.) </a:t>
                      </a:r>
                      <a:r>
                        <a:rPr lang="en-US" sz="1000" dirty="0" err="1"/>
                        <a:t>Capacitacion</a:t>
                      </a:r>
                      <a:r>
                        <a:rPr lang="en-US" sz="1000" dirty="0"/>
                        <a:t>/coaching </a:t>
                      </a:r>
                      <a:r>
                        <a:rPr lang="en-US" sz="1000" dirty="0" err="1"/>
                        <a:t>sobre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comunicacion</a:t>
                      </a:r>
                      <a:r>
                        <a:rPr lang="en-US" sz="1000" dirty="0"/>
                        <a:t> – </a:t>
                      </a:r>
                      <a:r>
                        <a:rPr lang="en-US" sz="1000" dirty="0" err="1"/>
                        <a:t>como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resumir</a:t>
                      </a:r>
                      <a:r>
                        <a:rPr lang="en-US" sz="1000" dirty="0"/>
                        <a:t> bien el </a:t>
                      </a:r>
                      <a:r>
                        <a:rPr lang="en-US" sz="1000" dirty="0" err="1"/>
                        <a:t>tema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como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modificar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su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lenguaje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segun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su</a:t>
                      </a:r>
                      <a:r>
                        <a:rPr lang="en-US" sz="1000" dirty="0"/>
                        <a:t> audiencia (</a:t>
                      </a:r>
                      <a:r>
                        <a:rPr lang="en-US" sz="1000" dirty="0" err="1"/>
                        <a:t>parlamentario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cientifico</a:t>
                      </a:r>
                      <a:r>
                        <a:rPr lang="en-US" sz="1000" dirty="0"/>
                        <a:t>, etc.), </a:t>
                      </a:r>
                      <a:r>
                        <a:rPr lang="en-US" sz="1000" dirty="0" err="1"/>
                        <a:t>como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comunicar</a:t>
                      </a:r>
                      <a:r>
                        <a:rPr lang="en-US" sz="1000" dirty="0"/>
                        <a:t> para </a:t>
                      </a:r>
                      <a:r>
                        <a:rPr lang="en-US" sz="1000" dirty="0" err="1"/>
                        <a:t>crear</a:t>
                      </a:r>
                      <a:r>
                        <a:rPr lang="en-US" sz="1000" dirty="0"/>
                        <a:t> una </a:t>
                      </a:r>
                      <a:r>
                        <a:rPr lang="en-US" sz="1000" dirty="0" err="1"/>
                        <a:t>alianza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efectiva</a:t>
                      </a:r>
                      <a:r>
                        <a:rPr lang="en-US" sz="1000" dirty="0"/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3.) </a:t>
                      </a:r>
                      <a:r>
                        <a:rPr lang="en-US" sz="1000" dirty="0" err="1"/>
                        <a:t>Creacion</a:t>
                      </a:r>
                      <a:r>
                        <a:rPr lang="en-US" sz="1000" dirty="0"/>
                        <a:t> de </a:t>
                      </a:r>
                      <a:r>
                        <a:rPr lang="en-US" sz="1000" dirty="0" err="1"/>
                        <a:t>mentores</a:t>
                      </a:r>
                      <a:r>
                        <a:rPr lang="en-US" sz="1000" dirty="0"/>
                        <a:t> y </a:t>
                      </a:r>
                      <a:r>
                        <a:rPr lang="en-US" sz="1000" dirty="0" err="1"/>
                        <a:t>pilotos</a:t>
                      </a:r>
                      <a:r>
                        <a:rPr lang="en-US" sz="1000" dirty="0"/>
                        <a:t> para </a:t>
                      </a:r>
                      <a:r>
                        <a:rPr lang="en-US" sz="1000" dirty="0" err="1"/>
                        <a:t>Aysen</a:t>
                      </a:r>
                      <a:r>
                        <a:rPr lang="en-US" sz="1000" dirty="0"/>
                        <a:t> y Los Rios (mas </a:t>
                      </a:r>
                      <a:r>
                        <a:rPr lang="en-US" sz="1000" dirty="0" err="1"/>
                        <a:t>otras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regiones</a:t>
                      </a:r>
                      <a:r>
                        <a:rPr lang="en-US" sz="1000" dirty="0"/>
                        <a:t>?) – para </a:t>
                      </a:r>
                      <a:r>
                        <a:rPr lang="en-US" sz="1000" dirty="0" err="1"/>
                        <a:t>implementar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en</a:t>
                      </a:r>
                      <a:r>
                        <a:rPr lang="en-US" sz="1000" dirty="0"/>
                        <a:t> 2022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1" dirty="0"/>
                        <a:t>** </a:t>
                      </a:r>
                      <a:r>
                        <a:rPr lang="en-US" sz="1000" i="1" dirty="0" err="1"/>
                        <a:t>Cada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participante</a:t>
                      </a:r>
                      <a:r>
                        <a:rPr lang="en-US" sz="1000" i="1" dirty="0"/>
                        <a:t> de </a:t>
                      </a:r>
                      <a:r>
                        <a:rPr lang="en-US" sz="1000" i="1" dirty="0" err="1"/>
                        <a:t>capacitaciones</a:t>
                      </a:r>
                      <a:r>
                        <a:rPr lang="en-US" sz="1000" i="1" dirty="0"/>
                        <a:t>/</a:t>
                      </a:r>
                      <a:r>
                        <a:rPr lang="en-US" sz="1000" i="1" dirty="0" err="1"/>
                        <a:t>talleres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virtuales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puede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invitar</a:t>
                      </a:r>
                      <a:r>
                        <a:rPr lang="en-US" sz="1000" i="1" dirty="0"/>
                        <a:t> a </a:t>
                      </a:r>
                      <a:r>
                        <a:rPr lang="en-US" sz="1000" i="1" dirty="0" err="1"/>
                        <a:t>otra</a:t>
                      </a:r>
                      <a:r>
                        <a:rPr lang="en-US" sz="1000" i="1" dirty="0"/>
                        <a:t> persona </a:t>
                      </a:r>
                      <a:r>
                        <a:rPr lang="en-US" sz="1000" i="1" dirty="0" err="1"/>
                        <a:t>participar</a:t>
                      </a:r>
                      <a:r>
                        <a:rPr lang="en-US" sz="1000" i="1" dirty="0"/>
                        <a:t> (</a:t>
                      </a:r>
                      <a:r>
                        <a:rPr lang="en-US" sz="1000" i="1" dirty="0" err="1"/>
                        <a:t>viendo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quienes</a:t>
                      </a:r>
                      <a:r>
                        <a:rPr lang="en-US" sz="1000" i="1" dirty="0"/>
                        <a:t> son los </a:t>
                      </a:r>
                      <a:r>
                        <a:rPr lang="en-US" sz="1000" i="1" dirty="0" err="1"/>
                        <a:t>lideres</a:t>
                      </a:r>
                      <a:r>
                        <a:rPr lang="en-US" sz="1000" i="1" dirty="0"/>
                        <a:t> que </a:t>
                      </a:r>
                      <a:r>
                        <a:rPr lang="en-US" sz="1000" i="1" dirty="0" err="1"/>
                        <a:t>queremos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formar</a:t>
                      </a:r>
                      <a:r>
                        <a:rPr lang="en-US" sz="1000" i="1" dirty="0"/>
                        <a:t> para el </a:t>
                      </a:r>
                      <a:r>
                        <a:rPr lang="en-US" sz="1000" i="1" dirty="0" err="1"/>
                        <a:t>futuro</a:t>
                      </a:r>
                      <a:r>
                        <a:rPr lang="en-US" sz="1000" i="1" dirty="0"/>
                        <a:t> – </a:t>
                      </a:r>
                      <a:r>
                        <a:rPr lang="en-US" sz="1000" i="1" dirty="0" err="1"/>
                        <a:t>en</a:t>
                      </a:r>
                      <a:r>
                        <a:rPr lang="en-US" sz="1000" i="1" dirty="0"/>
                        <a:t> que </a:t>
                      </a:r>
                      <a:r>
                        <a:rPr lang="en-US" sz="1000" i="1" dirty="0" err="1"/>
                        <a:t>parte</a:t>
                      </a:r>
                      <a:r>
                        <a:rPr lang="en-US" sz="1000" i="1" dirty="0"/>
                        <a:t> de la </a:t>
                      </a:r>
                      <a:r>
                        <a:rPr lang="en-US" sz="1000" i="1" dirty="0" err="1"/>
                        <a:t>escala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queremos</a:t>
                      </a:r>
                      <a:r>
                        <a:rPr lang="en-US" sz="1000" i="1" dirty="0"/>
                        <a:t> </a:t>
                      </a:r>
                      <a:r>
                        <a:rPr lang="en-US" sz="1000" i="1" dirty="0" err="1"/>
                        <a:t>enfocar</a:t>
                      </a:r>
                      <a:r>
                        <a:rPr lang="en-US" sz="1000" i="1" dirty="0"/>
                        <a:t>)</a:t>
                      </a:r>
                      <a:endParaRPr sz="1000" i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Nombre del nodo (</a:t>
                      </a:r>
                      <a:r>
                        <a:rPr lang="en" sz="1000" i="1" dirty="0"/>
                        <a:t>Elijan un nombre</a:t>
                      </a:r>
                      <a:r>
                        <a:rPr lang="en" sz="1000" dirty="0"/>
                        <a:t>):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Incubadora de lideres </a:t>
                      </a: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800" y="3648175"/>
            <a:ext cx="1566125" cy="109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5"/>
          <p:cNvPicPr preferRelativeResize="0"/>
          <p:nvPr/>
        </p:nvPicPr>
        <p:blipFill rotWithShape="1">
          <a:blip r:embed="rId4">
            <a:alphaModFix/>
          </a:blip>
          <a:srcRect r="2742" b="2219"/>
          <a:stretch/>
        </p:blipFill>
        <p:spPr>
          <a:xfrm>
            <a:off x="685600" y="737875"/>
            <a:ext cx="7744300" cy="41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5"/>
          <p:cNvSpPr txBox="1"/>
          <p:nvPr/>
        </p:nvSpPr>
        <p:spPr>
          <a:xfrm>
            <a:off x="103300" y="27025"/>
            <a:ext cx="58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B5394"/>
                </a:solidFill>
              </a:rPr>
              <a:t>Nodo 8: Incubadora de líderes </a:t>
            </a:r>
            <a:endParaRPr sz="1600" b="1">
              <a:solidFill>
                <a:srgbClr val="0B5394"/>
              </a:solidFill>
            </a:endParaRPr>
          </a:p>
        </p:txBody>
      </p:sp>
      <p:pic>
        <p:nvPicPr>
          <p:cNvPr id="418" name="Google Shape;41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123" y="1936073"/>
            <a:ext cx="421649" cy="148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7516" y="1936075"/>
            <a:ext cx="624483" cy="171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3776" y="737875"/>
            <a:ext cx="2479525" cy="84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5599" y="2450013"/>
            <a:ext cx="1049475" cy="226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4498" y="1088425"/>
            <a:ext cx="1628799" cy="11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100" y="3830877"/>
            <a:ext cx="1049475" cy="97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00" y="3383628"/>
            <a:ext cx="1944050" cy="13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70825" y="3186048"/>
            <a:ext cx="1272475" cy="153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325" y="893947"/>
            <a:ext cx="902025" cy="9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98700" y="815651"/>
            <a:ext cx="624475" cy="95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13485" y="3341575"/>
            <a:ext cx="1794900" cy="14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27"/>
          <p:cNvGraphicFramePr/>
          <p:nvPr>
            <p:extLst>
              <p:ext uri="{D42A27DB-BD31-4B8C-83A1-F6EECF244321}">
                <p14:modId xmlns:p14="http://schemas.microsoft.com/office/powerpoint/2010/main" val="892734563"/>
              </p:ext>
            </p:extLst>
          </p:nvPr>
        </p:nvGraphicFramePr>
        <p:xfrm>
          <a:off x="479013" y="927575"/>
          <a:ext cx="8131450" cy="353568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41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Nodo</a:t>
                      </a:r>
                      <a:endParaRPr sz="1500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Nombres</a:t>
                      </a:r>
                      <a:endParaRPr sz="1500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1: Peces olvidados </a:t>
                      </a:r>
                      <a:endParaRPr sz="1300"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Daniela </a:t>
                      </a:r>
                      <a:r>
                        <a:rPr lang="en" sz="1000" dirty="0" err="1"/>
                        <a:t>Cajas</a:t>
                      </a:r>
                      <a:r>
                        <a:rPr lang="en" sz="1000" dirty="0"/>
                        <a:t>, Ricardo Alvarez, Oscar Espinoza, Layla Osman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2: Moluscos </a:t>
                      </a:r>
                      <a:endParaRPr sz="1300"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Carlos Veloso, Wolfgang Stotz, Almendra Mendoza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3: Macroalgas </a:t>
                      </a:r>
                      <a:endParaRPr sz="1300"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Nicole Maturana,  Griselda Ilabel, Nina Pardo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4: Transferencia tecnologica </a:t>
                      </a:r>
                      <a:endParaRPr sz="1300"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Armando Rosson, Samuel Amorros</a:t>
                      </a: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5: Mujeres en Pesquerías artesanales  </a:t>
                      </a:r>
                      <a:endParaRPr sz="1300"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0" dirty="0" err="1">
                          <a:solidFill>
                            <a:schemeClr val="dk1"/>
                          </a:solidFill>
                        </a:rPr>
                        <a:t>Meyling</a:t>
                      </a:r>
                      <a:r>
                        <a:rPr lang="en" sz="1000" i="0" dirty="0">
                          <a:solidFill>
                            <a:schemeClr val="dk1"/>
                          </a:solidFill>
                        </a:rPr>
                        <a:t> Tang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, Marcela Gallegos, Maria Alejandra Pinto, Layla Osman</a:t>
                      </a: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6: Cadena de valor</a:t>
                      </a:r>
                      <a:endParaRPr sz="1300"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Rodrigo Polanco, Claudio Barrientos, Sergio Palma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7: Crustáceos </a:t>
                      </a:r>
                      <a:endParaRPr sz="1300"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Claudio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Pichaud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, Belen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Guarda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000" i="0" dirty="0">
                          <a:solidFill>
                            <a:schemeClr val="dk1"/>
                          </a:solidFill>
                        </a:rPr>
                        <a:t>Julio Chamorro,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Josefa Pino-Aguilera, Alejandro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Karstegl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Grecia Galindo</a:t>
                      </a: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B5394"/>
                          </a:solidFill>
                        </a:rPr>
                        <a:t>Nodo 8: Incubadora de líderes </a:t>
                      </a:r>
                      <a:endParaRPr sz="13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Erica Cunningham, Nancy Barahona, Marco Ide, Patricio Merino Santander</a:t>
                      </a: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153325" y="128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Nodos</a:t>
            </a:r>
            <a:endParaRPr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584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0B5394"/>
                </a:solidFill>
              </a:rPr>
              <a:t>Nodo</a:t>
            </a:r>
            <a:r>
              <a:rPr lang="en" b="1" dirty="0">
                <a:solidFill>
                  <a:srgbClr val="0B5394"/>
                </a:solidFill>
              </a:rPr>
              <a:t> 1: </a:t>
            </a:r>
            <a:r>
              <a:rPr lang="en" b="1" dirty="0" err="1">
                <a:solidFill>
                  <a:srgbClr val="0B5394"/>
                </a:solidFill>
              </a:rPr>
              <a:t>Peces</a:t>
            </a:r>
            <a:r>
              <a:rPr lang="en" b="1" dirty="0">
                <a:solidFill>
                  <a:srgbClr val="0B5394"/>
                </a:solidFill>
              </a:rPr>
              <a:t> </a:t>
            </a:r>
            <a:r>
              <a:rPr lang="en" b="1" dirty="0" err="1">
                <a:solidFill>
                  <a:srgbClr val="0B5394"/>
                </a:solidFill>
              </a:rPr>
              <a:t>olvidados</a:t>
            </a:r>
            <a:r>
              <a:rPr lang="en" b="1" dirty="0">
                <a:solidFill>
                  <a:srgbClr val="0B5394"/>
                </a:solidFill>
              </a:rPr>
              <a:t> </a:t>
            </a:r>
            <a:endParaRPr sz="1600" b="1" dirty="0">
              <a:solidFill>
                <a:srgbClr val="0B5394"/>
              </a:solidFill>
            </a:endParaRPr>
          </a:p>
        </p:txBody>
      </p:sp>
      <p:graphicFrame>
        <p:nvGraphicFramePr>
          <p:cNvPr id="121" name="Google Shape;121;p28"/>
          <p:cNvGraphicFramePr/>
          <p:nvPr/>
        </p:nvGraphicFramePr>
        <p:xfrm>
          <a:off x="385825" y="852625"/>
          <a:ext cx="8381975" cy="41910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Lluvia de ideas  (</a:t>
                      </a:r>
                      <a:r>
                        <a:rPr lang="en" sz="1000" i="1" dirty="0"/>
                        <a:t>¿</a:t>
                      </a:r>
                      <a:r>
                        <a:rPr lang="en" sz="1000" i="1" dirty="0" err="1"/>
                        <a:t>Cuales</a:t>
                      </a:r>
                      <a:r>
                        <a:rPr lang="en" sz="1000" i="1" dirty="0"/>
                        <a:t> son los </a:t>
                      </a:r>
                      <a:r>
                        <a:rPr lang="en" sz="1000" i="1" dirty="0" err="1"/>
                        <a:t>desafíos</a:t>
                      </a:r>
                      <a:r>
                        <a:rPr lang="en" sz="1000" i="1" dirty="0"/>
                        <a:t> u </a:t>
                      </a:r>
                      <a:r>
                        <a:rPr lang="en" sz="1000" i="1" dirty="0" err="1"/>
                        <a:t>oportunidades</a:t>
                      </a:r>
                      <a:r>
                        <a:rPr lang="en" sz="1000" i="1" dirty="0"/>
                        <a:t>?</a:t>
                      </a:r>
                      <a:r>
                        <a:rPr lang="en" sz="1000" dirty="0"/>
                        <a:t>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 err="1"/>
                        <a:t>Desafíos</a:t>
                      </a:r>
                      <a:r>
                        <a:rPr lang="en" sz="1000" dirty="0"/>
                        <a:t>: </a:t>
                      </a:r>
                      <a:r>
                        <a:rPr lang="en" sz="1000" dirty="0" err="1"/>
                        <a:t>Mayores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estudios</a:t>
                      </a:r>
                      <a:r>
                        <a:rPr lang="en" sz="1000" dirty="0"/>
                        <a:t> o </a:t>
                      </a:r>
                      <a:r>
                        <a:rPr lang="en" sz="1000" dirty="0" err="1"/>
                        <a:t>levantamiento</a:t>
                      </a:r>
                      <a:r>
                        <a:rPr lang="en" sz="1000" dirty="0"/>
                        <a:t> de </a:t>
                      </a:r>
                      <a:r>
                        <a:rPr lang="en" sz="1000" dirty="0" err="1"/>
                        <a:t>información</a:t>
                      </a:r>
                      <a:r>
                        <a:rPr lang="en" sz="1000" dirty="0"/>
                        <a:t> bajo un </a:t>
                      </a:r>
                      <a:r>
                        <a:rPr lang="en" sz="1000" dirty="0" err="1"/>
                        <a:t>enfoque</a:t>
                      </a:r>
                      <a:r>
                        <a:rPr lang="en" sz="1000" dirty="0"/>
                        <a:t> ecosistémico, </a:t>
                      </a:r>
                      <a:r>
                        <a:rPr lang="en" sz="1000" dirty="0" err="1"/>
                        <a:t>visibilizarlos</a:t>
                      </a:r>
                      <a:r>
                        <a:rPr lang="en" sz="1000" dirty="0"/>
                        <a:t> a </a:t>
                      </a:r>
                      <a:r>
                        <a:rPr lang="en" sz="1000" dirty="0" err="1"/>
                        <a:t>nivel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administrativo</a:t>
                      </a:r>
                      <a:r>
                        <a:rPr lang="en" sz="1000" dirty="0"/>
                        <a:t> y a </a:t>
                      </a:r>
                      <a:r>
                        <a:rPr lang="en" sz="1000" dirty="0" err="1"/>
                        <a:t>nivel</a:t>
                      </a:r>
                      <a:r>
                        <a:rPr lang="en" sz="1000" dirty="0"/>
                        <a:t> de la </a:t>
                      </a:r>
                      <a:r>
                        <a:rPr lang="en" sz="1000" dirty="0" err="1"/>
                        <a:t>sociedad</a:t>
                      </a:r>
                      <a:r>
                        <a:rPr lang="en" sz="1000" dirty="0"/>
                        <a:t>, </a:t>
                      </a:r>
                      <a:r>
                        <a:rPr lang="en" sz="1000" dirty="0" err="1"/>
                        <a:t>financiamiento</a:t>
                      </a:r>
                      <a:r>
                        <a:rPr lang="en" sz="1000" dirty="0"/>
                        <a:t> para </a:t>
                      </a:r>
                      <a:r>
                        <a:rPr lang="en" sz="1000" dirty="0" err="1"/>
                        <a:t>investigación</a:t>
                      </a:r>
                      <a:r>
                        <a:rPr lang="en" sz="1000" dirty="0"/>
                        <a:t>, </a:t>
                      </a:r>
                      <a:r>
                        <a:rPr lang="en" sz="1000" dirty="0" err="1"/>
                        <a:t>generar</a:t>
                      </a:r>
                      <a:r>
                        <a:rPr lang="en" sz="1000" dirty="0"/>
                        <a:t> un </a:t>
                      </a:r>
                      <a:r>
                        <a:rPr lang="en" sz="1000" dirty="0" err="1"/>
                        <a:t>mapeo</a:t>
                      </a:r>
                      <a:r>
                        <a:rPr lang="en" sz="1000" dirty="0"/>
                        <a:t> o </a:t>
                      </a:r>
                      <a:r>
                        <a:rPr lang="en" sz="1000" dirty="0" err="1"/>
                        <a:t>bitácora</a:t>
                      </a:r>
                      <a:r>
                        <a:rPr lang="en" sz="1000" dirty="0"/>
                        <a:t> de las </a:t>
                      </a:r>
                      <a:r>
                        <a:rPr lang="en" sz="1000" dirty="0" err="1"/>
                        <a:t>especies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olvidadas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existentes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 err="1"/>
                        <a:t>Oportunidades</a:t>
                      </a:r>
                      <a:r>
                        <a:rPr lang="en" sz="1000" dirty="0"/>
                        <a:t>: </a:t>
                      </a:r>
                      <a:r>
                        <a:rPr lang="en" sz="1000" dirty="0" err="1"/>
                        <a:t>Pioneros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en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generar</a:t>
                      </a:r>
                      <a:r>
                        <a:rPr lang="en" sz="1000" dirty="0"/>
                        <a:t> la </a:t>
                      </a:r>
                      <a:r>
                        <a:rPr lang="en" sz="1000" dirty="0" err="1"/>
                        <a:t>información</a:t>
                      </a:r>
                      <a:r>
                        <a:rPr lang="en" sz="1000" dirty="0"/>
                        <a:t> de </a:t>
                      </a:r>
                      <a:r>
                        <a:rPr lang="en" sz="1000" dirty="0" err="1"/>
                        <a:t>este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tipo</a:t>
                      </a:r>
                      <a:r>
                        <a:rPr lang="en" sz="1000" dirty="0"/>
                        <a:t> de </a:t>
                      </a:r>
                      <a:r>
                        <a:rPr lang="en" sz="1000" dirty="0" err="1"/>
                        <a:t>peces</a:t>
                      </a:r>
                      <a:r>
                        <a:rPr lang="en" sz="1000" dirty="0"/>
                        <a:t>, </a:t>
                      </a:r>
                      <a:r>
                        <a:rPr lang="en" sz="1000" dirty="0" err="1"/>
                        <a:t>muchos</a:t>
                      </a:r>
                      <a:r>
                        <a:rPr lang="en" sz="1000" dirty="0"/>
                        <a:t> de </a:t>
                      </a:r>
                      <a:r>
                        <a:rPr lang="en" sz="1000" dirty="0" err="1"/>
                        <a:t>ellos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pertenecen</a:t>
                      </a:r>
                      <a:r>
                        <a:rPr lang="en" sz="1000" dirty="0"/>
                        <a:t> a una </a:t>
                      </a:r>
                      <a:r>
                        <a:rPr lang="en" sz="1000" dirty="0" err="1"/>
                        <a:t>categoría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denominada</a:t>
                      </a:r>
                      <a:r>
                        <a:rPr lang="en" sz="1000" dirty="0"/>
                        <a:t> “</a:t>
                      </a:r>
                      <a:r>
                        <a:rPr lang="en" sz="1000" dirty="0" err="1"/>
                        <a:t>pesca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fina</a:t>
                      </a:r>
                      <a:r>
                        <a:rPr lang="en" sz="1000" dirty="0"/>
                        <a:t>” lo que </a:t>
                      </a:r>
                      <a:r>
                        <a:rPr lang="en" sz="1000" dirty="0" err="1"/>
                        <a:t>permite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mejorar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precios</a:t>
                      </a:r>
                      <a:r>
                        <a:rPr lang="en" sz="1000" dirty="0"/>
                        <a:t> y </a:t>
                      </a:r>
                      <a:r>
                        <a:rPr lang="en" sz="1000" dirty="0" err="1"/>
                        <a:t>fomentar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su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llegada</a:t>
                      </a:r>
                      <a:r>
                        <a:rPr lang="en" sz="1000" dirty="0"/>
                        <a:t>  a </a:t>
                      </a:r>
                      <a:r>
                        <a:rPr lang="en" sz="1000" dirty="0" err="1"/>
                        <a:t>más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público</a:t>
                      </a:r>
                      <a:r>
                        <a:rPr lang="en" sz="1000" dirty="0"/>
                        <a:t>, </a:t>
                      </a:r>
                      <a:r>
                        <a:rPr lang="en" sz="1000" dirty="0" err="1"/>
                        <a:t>generar</a:t>
                      </a:r>
                      <a:r>
                        <a:rPr lang="en" sz="1000" dirty="0"/>
                        <a:t> un </a:t>
                      </a:r>
                      <a:r>
                        <a:rPr lang="en" sz="1000" dirty="0" err="1"/>
                        <a:t>documento</a:t>
                      </a:r>
                      <a:r>
                        <a:rPr lang="en" sz="1000" dirty="0"/>
                        <a:t> base de lo que se </a:t>
                      </a:r>
                      <a:r>
                        <a:rPr lang="en" sz="1000" dirty="0" err="1"/>
                        <a:t>necesita</a:t>
                      </a:r>
                      <a:r>
                        <a:rPr lang="en" sz="1000" dirty="0"/>
                        <a:t> para </a:t>
                      </a:r>
                      <a:r>
                        <a:rPr lang="en" sz="1000" dirty="0" err="1"/>
                        <a:t>hacer</a:t>
                      </a:r>
                      <a:r>
                        <a:rPr lang="en" sz="1000" dirty="0"/>
                        <a:t> un </a:t>
                      </a:r>
                      <a:r>
                        <a:rPr lang="en" sz="1000" dirty="0" err="1"/>
                        <a:t>manejo</a:t>
                      </a:r>
                      <a:r>
                        <a:rPr lang="en" sz="1000" dirty="0"/>
                        <a:t> de los </a:t>
                      </a:r>
                      <a:r>
                        <a:rPr lang="en" sz="1000" dirty="0" err="1"/>
                        <a:t>recursos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Visión (¿Que pasaria si este nodo es exitoso en pesquerías de pequeña escala?</a:t>
                      </a:r>
                      <a:r>
                        <a:rPr lang="en" sz="1000" i="1"/>
                        <a:t>; escriban una o dos frases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Estableceríamos un régimen de manejo ecosistémico para los peces olvidados, ya sea a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nivel de caletas o a un nivel ecorregional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 err="1"/>
                        <a:t>Objetivos</a:t>
                      </a:r>
                      <a:r>
                        <a:rPr lang="en" sz="1000" dirty="0"/>
                        <a:t> (¿Que </a:t>
                      </a:r>
                      <a:r>
                        <a:rPr lang="en" sz="1000" dirty="0" err="1"/>
                        <a:t>quiere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lograr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este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nodo</a:t>
                      </a:r>
                      <a:r>
                        <a:rPr lang="en" sz="1000" dirty="0"/>
                        <a:t>?</a:t>
                      </a:r>
                      <a:r>
                        <a:rPr lang="en" sz="1000" i="1" dirty="0"/>
                        <a:t> </a:t>
                      </a:r>
                      <a:r>
                        <a:rPr lang="en" sz="1000" i="1" dirty="0" err="1"/>
                        <a:t>Pueden</a:t>
                      </a:r>
                      <a:r>
                        <a:rPr lang="en" sz="1000" i="1" dirty="0"/>
                        <a:t> </a:t>
                      </a:r>
                      <a:r>
                        <a:rPr lang="en" sz="1000" i="1" dirty="0" err="1"/>
                        <a:t>enumerar</a:t>
                      </a:r>
                      <a:r>
                        <a:rPr lang="en" sz="1000" i="1" dirty="0"/>
                        <a:t> una </a:t>
                      </a:r>
                      <a:r>
                        <a:rPr lang="en" sz="1000" i="1" dirty="0" err="1"/>
                        <a:t>lista</a:t>
                      </a:r>
                      <a:r>
                        <a:rPr lang="en" sz="1000" i="1" dirty="0"/>
                        <a:t> de </a:t>
                      </a:r>
                      <a:r>
                        <a:rPr lang="en" sz="1000" i="1" dirty="0" err="1"/>
                        <a:t>objetivos</a:t>
                      </a:r>
                      <a:r>
                        <a:rPr lang="en" sz="1000" i="1" dirty="0"/>
                        <a:t> para el primer </a:t>
                      </a:r>
                      <a:r>
                        <a:rPr lang="en" sz="1000" i="1" dirty="0" err="1"/>
                        <a:t>año</a:t>
                      </a:r>
                      <a:r>
                        <a:rPr lang="en" sz="1000" i="1" dirty="0"/>
                        <a:t> y </a:t>
                      </a:r>
                      <a:r>
                        <a:rPr lang="en" sz="1000" i="1" dirty="0" err="1"/>
                        <a:t>otros</a:t>
                      </a:r>
                      <a:r>
                        <a:rPr lang="en" sz="1000" i="1" dirty="0"/>
                        <a:t> a largo </a:t>
                      </a:r>
                      <a:r>
                        <a:rPr lang="en" sz="1000" i="1" dirty="0" err="1"/>
                        <a:t>plazo</a:t>
                      </a:r>
                      <a:r>
                        <a:rPr lang="en" sz="1000" i="1" dirty="0"/>
                        <a:t> de 5 </a:t>
                      </a:r>
                      <a:r>
                        <a:rPr lang="en" sz="1000" i="1" dirty="0" err="1"/>
                        <a:t>años</a:t>
                      </a:r>
                      <a:r>
                        <a:rPr lang="en" sz="1000" dirty="0"/>
                        <a:t>):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Identificar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o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hacer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un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listado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de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peces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olvidados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por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macrozonas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pesqueras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o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ecorregiones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Elaborar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una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estrategia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de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trabajo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del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nodo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para el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manejo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ecosistémico de los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peces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 dirty="0" err="1">
                          <a:solidFill>
                            <a:schemeClr val="dk1"/>
                          </a:solidFill>
                        </a:rPr>
                        <a:t>olvidados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 err="1"/>
                        <a:t>Potenciar</a:t>
                      </a:r>
                      <a:r>
                        <a:rPr lang="en" sz="1000" dirty="0"/>
                        <a:t> el </a:t>
                      </a:r>
                      <a:r>
                        <a:rPr lang="en" sz="1000" dirty="0" err="1"/>
                        <a:t>consumo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humano</a:t>
                      </a:r>
                      <a:r>
                        <a:rPr lang="en" sz="1000" dirty="0"/>
                        <a:t> de los </a:t>
                      </a:r>
                      <a:r>
                        <a:rPr lang="en" sz="1000" dirty="0" err="1"/>
                        <a:t>peces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olvidados</a:t>
                      </a:r>
                      <a:r>
                        <a:rPr lang="en" sz="1000" dirty="0"/>
                        <a:t> a </a:t>
                      </a:r>
                      <a:r>
                        <a:rPr lang="en" sz="1000" dirty="0" err="1"/>
                        <a:t>nivel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nacional</a:t>
                      </a:r>
                      <a:r>
                        <a:rPr lang="en" sz="1000" dirty="0"/>
                        <a:t> 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29"/>
          <p:cNvGraphicFramePr/>
          <p:nvPr>
            <p:extLst>
              <p:ext uri="{D42A27DB-BD31-4B8C-83A1-F6EECF244321}">
                <p14:modId xmlns:p14="http://schemas.microsoft.com/office/powerpoint/2010/main" val="1752221842"/>
              </p:ext>
            </p:extLst>
          </p:nvPr>
        </p:nvGraphicFramePr>
        <p:xfrm>
          <a:off x="231600" y="852625"/>
          <a:ext cx="8765450" cy="2844800"/>
        </p:xfrm>
        <a:graphic>
          <a:graphicData uri="http://schemas.openxmlformats.org/drawingml/2006/table">
            <a:tbl>
              <a:tblPr>
                <a:noFill/>
                <a:tableStyleId>{38E0F700-BF60-450F-9AB7-26991D836C6D}</a:tableStyleId>
              </a:tblPr>
              <a:tblGrid>
                <a:gridCol w="87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 err="1"/>
                        <a:t>Acciones</a:t>
                      </a:r>
                      <a:r>
                        <a:rPr lang="en" sz="1000" dirty="0"/>
                        <a:t>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 err="1"/>
                        <a:t>Generar</a:t>
                      </a:r>
                      <a:r>
                        <a:rPr lang="en" sz="1000" dirty="0"/>
                        <a:t> al </a:t>
                      </a:r>
                      <a:r>
                        <a:rPr lang="en" sz="1000" dirty="0" err="1"/>
                        <a:t>menos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cuatro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encuentros</a:t>
                      </a:r>
                      <a:r>
                        <a:rPr lang="en" sz="1000" dirty="0"/>
                        <a:t> del </a:t>
                      </a:r>
                      <a:r>
                        <a:rPr lang="en" sz="1000" dirty="0" err="1"/>
                        <a:t>nodo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durante</a:t>
                      </a:r>
                      <a:r>
                        <a:rPr lang="en" sz="1000" dirty="0"/>
                        <a:t> el </a:t>
                      </a:r>
                      <a:r>
                        <a:rPr lang="en" sz="1000" dirty="0" err="1"/>
                        <a:t>año</a:t>
                      </a:r>
                      <a:r>
                        <a:rPr lang="en" sz="1000" dirty="0"/>
                        <a:t> (uno por </a:t>
                      </a:r>
                      <a:r>
                        <a:rPr lang="en" sz="1000" dirty="0" err="1"/>
                        <a:t>macrozona</a:t>
                      </a:r>
                      <a:r>
                        <a:rPr lang="en" sz="1000" dirty="0"/>
                        <a:t>)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-"/>
                      </a:pPr>
                      <a:r>
                        <a:rPr lang="en" sz="1000" dirty="0" err="1"/>
                        <a:t>Elaborar</a:t>
                      </a:r>
                      <a:r>
                        <a:rPr lang="en" sz="1000" dirty="0"/>
                        <a:t> un </a:t>
                      </a:r>
                      <a:r>
                        <a:rPr lang="en" sz="1000" dirty="0" err="1"/>
                        <a:t>listado</a:t>
                      </a:r>
                      <a:r>
                        <a:rPr lang="en" sz="1000" dirty="0"/>
                        <a:t> de </a:t>
                      </a:r>
                      <a:r>
                        <a:rPr lang="en" sz="1000" dirty="0" err="1"/>
                        <a:t>peces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olvidados</a:t>
                      </a:r>
                      <a:r>
                        <a:rPr lang="en" sz="1000" dirty="0"/>
                        <a:t> con el </a:t>
                      </a:r>
                      <a:r>
                        <a:rPr lang="en" sz="1000" dirty="0" err="1"/>
                        <a:t>apoyo</a:t>
                      </a:r>
                      <a:r>
                        <a:rPr lang="en" sz="1000" dirty="0"/>
                        <a:t> de los </a:t>
                      </a:r>
                      <a:r>
                        <a:rPr lang="en" sz="1000" dirty="0" err="1"/>
                        <a:t>pescadores</a:t>
                      </a:r>
                      <a:r>
                        <a:rPr lang="en" sz="1000" dirty="0"/>
                        <a:t> de la red, academia, </a:t>
                      </a:r>
                      <a:r>
                        <a:rPr lang="en" sz="1000" dirty="0" err="1"/>
                        <a:t>instituciones</a:t>
                      </a:r>
                      <a:r>
                        <a:rPr lang="en" sz="1000" dirty="0"/>
                        <a:t> </a:t>
                      </a:r>
                      <a:r>
                        <a:rPr lang="en" sz="1000" dirty="0" err="1"/>
                        <a:t>públicas</a:t>
                      </a:r>
                      <a:r>
                        <a:rPr lang="en" sz="1000" dirty="0"/>
                        <a:t> y EDF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 err="1"/>
                        <a:t>Nombre</a:t>
                      </a:r>
                      <a:r>
                        <a:rPr lang="en" sz="1000" dirty="0"/>
                        <a:t> del </a:t>
                      </a:r>
                      <a:r>
                        <a:rPr lang="en" sz="1000" dirty="0" err="1"/>
                        <a:t>nodo</a:t>
                      </a:r>
                      <a:r>
                        <a:rPr lang="en" sz="1000" dirty="0"/>
                        <a:t>: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                                                            RECUPERANDO LA MEMORIA DE LOS PECES OLVIDADOS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584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0B5394"/>
                </a:solidFill>
              </a:rPr>
              <a:t>Nodo</a:t>
            </a:r>
            <a:r>
              <a:rPr lang="en" b="1" dirty="0">
                <a:solidFill>
                  <a:srgbClr val="0B5394"/>
                </a:solidFill>
              </a:rPr>
              <a:t> 1: </a:t>
            </a:r>
            <a:r>
              <a:rPr lang="en" b="1" dirty="0" err="1">
                <a:solidFill>
                  <a:srgbClr val="0B5394"/>
                </a:solidFill>
              </a:rPr>
              <a:t>Peces</a:t>
            </a:r>
            <a:r>
              <a:rPr lang="en" b="1" dirty="0">
                <a:solidFill>
                  <a:srgbClr val="0B5394"/>
                </a:solidFill>
              </a:rPr>
              <a:t> </a:t>
            </a:r>
            <a:r>
              <a:rPr lang="en" b="1" dirty="0" err="1">
                <a:solidFill>
                  <a:srgbClr val="0B5394"/>
                </a:solidFill>
              </a:rPr>
              <a:t>olvidados</a:t>
            </a:r>
            <a:r>
              <a:rPr lang="en" b="1" dirty="0">
                <a:solidFill>
                  <a:srgbClr val="0B5394"/>
                </a:solidFill>
              </a:rPr>
              <a:t> </a:t>
            </a:r>
            <a:endParaRPr sz="1600" b="1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/>
        </p:nvSpPr>
        <p:spPr>
          <a:xfrm>
            <a:off x="103300" y="27025"/>
            <a:ext cx="58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B5394"/>
                </a:solidFill>
              </a:rPr>
              <a:t>Nodo 1: Peces olvidados </a:t>
            </a:r>
            <a:endParaRPr sz="1600" b="1">
              <a:solidFill>
                <a:srgbClr val="0B5394"/>
              </a:solidFill>
            </a:endParaRPr>
          </a:p>
        </p:txBody>
      </p:sp>
      <p:pic>
        <p:nvPicPr>
          <p:cNvPr id="133" name="Google Shape;1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718" y="3793088"/>
            <a:ext cx="1432287" cy="58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2543" y="1312325"/>
            <a:ext cx="1316395" cy="103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3634" y="2025701"/>
            <a:ext cx="2334233" cy="50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0343" y="2898203"/>
            <a:ext cx="1707407" cy="65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950" y="2784755"/>
            <a:ext cx="1681992" cy="176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1200" y="1104800"/>
            <a:ext cx="1481100" cy="13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0175" y="2457400"/>
            <a:ext cx="1058225" cy="20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Moluscos</a:t>
            </a:r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Carlos, Wolfgang, Almendra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32"/>
          <p:cNvGraphicFramePr/>
          <p:nvPr/>
        </p:nvGraphicFramePr>
        <p:xfrm>
          <a:off x="457200" y="60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{BEEEC5DE-C82D-49CA-AEB5-18195B6BF828}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Lluvia de ideas  (</a:t>
                      </a:r>
                      <a:r>
                        <a:rPr lang="en" sz="1000" i="1"/>
                        <a:t>¿Cuales son los desafíos u oportunidades?</a:t>
                      </a:r>
                      <a:r>
                        <a:rPr lang="en" sz="1000"/>
                        <a:t>: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-Pesquerías de “cachureo”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Tienen alto valor nutricional, pero algunos bajo precio.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Pocos datos científicos de algunas pesquerías, pocos datos estadísticos. 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Necesidad de formalización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Necesidad de difusión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+Almejas, navajuelas, navajas, locos: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Pesquerías de alto volumen, que tienen planes de manejo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Mayormente industrial y de exportación (genera una brecha de valor muy alta)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Incorporarlas al mercado nacional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Desafíos: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El nodo debería incluir pescadores que puedan compartir los desafíos y el potencial de esta actividad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•Transparentar la actividad para evaluar la forma de formalización (diseño de normativa para organizar la actividad y simplificar procesos).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•Dificultad de los pescadores artesanales para mantener la operatividad de una planta, lo que los lleva a la informalidad al momento de vender su producto.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•Entregarlo a una planta industrial que les paga un precio muy bajo por su producto.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Vision (¿Que pasaria si este nodo es exitoso en pesquerías de pequeña escala?</a:t>
                      </a:r>
                      <a:r>
                        <a:rPr lang="en" sz="1000" i="1"/>
                        <a:t>; escriban una o dos frases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•Tener una Red de mariscadores trabajando para visibilizar, valorizar y formalizar el consumo de mariscos a nivel nacional (local).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•Contar con buena información sobre todas las pesquerías de mariscos.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Objetivos (¿Que quiere lograr este nodo?</a:t>
                      </a:r>
                      <a:r>
                        <a:rPr lang="en" sz="1000" i="1"/>
                        <a:t> Pueden enumerar una lista de objetivos para el primer año y otros a largo plazo de 5 años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•Invitar a pescadores a ser parte del nodo.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•Realizar un  diagnostico conjunto, integrando la visión de los pescadores.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•Organizar el nodo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503350" y="-39650"/>
            <a:ext cx="584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2: Moluscos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103300" y="27025"/>
            <a:ext cx="584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Nodo 2: Moluscos </a:t>
            </a:r>
            <a:r>
              <a:rPr lang="en" sz="1600" b="1">
                <a:solidFill>
                  <a:srgbClr val="0B5394"/>
                </a:solidFill>
              </a:rPr>
              <a:t>(2 de 2)</a:t>
            </a:r>
            <a:endParaRPr sz="1600" b="1">
              <a:solidFill>
                <a:srgbClr val="0B5394"/>
              </a:solidFill>
            </a:endParaRPr>
          </a:p>
        </p:txBody>
      </p:sp>
      <p:graphicFrame>
        <p:nvGraphicFramePr>
          <p:cNvPr id="157" name="Google Shape;157;p33"/>
          <p:cNvGraphicFramePr/>
          <p:nvPr/>
        </p:nvGraphicFramePr>
        <p:xfrm>
          <a:off x="190500" y="92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{BEEEC5DE-C82D-49CA-AEB5-18195B6BF828}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Acciones (Hagan una lista y describan algunas acciones iniciales para que tu nodo tenga progreso en el año):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•Realizar la invitación a los pescadores de la red y pescadores que no forman parte de la red, pero que son claves para esta pesquerías, a formar parte del nodo.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•Hacer un taller de trabajo con todos los participantes para hacer un diagnostico y organizar las actividades del nodo.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Nombre del nodo (</a:t>
                      </a:r>
                      <a:r>
                        <a:rPr lang="en" sz="1000" i="1"/>
                        <a:t>Elijan un nombre</a:t>
                      </a:r>
                      <a:r>
                        <a:rPr lang="en" sz="1000"/>
                        <a:t>):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Mariscadores unidos!!!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3100</Words>
  <Application>Microsoft Office PowerPoint</Application>
  <PresentationFormat>On-screen Show (16:9)</PresentationFormat>
  <Paragraphs>305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Caveat</vt:lpstr>
      <vt:lpstr>Arial</vt:lpstr>
      <vt:lpstr>Simple Light</vt:lpstr>
      <vt:lpstr>Simple Light</vt:lpstr>
      <vt:lpstr>PowerPoint Presentation</vt:lpstr>
      <vt:lpstr>Instrucciones</vt:lpstr>
      <vt:lpstr>Nodos</vt:lpstr>
      <vt:lpstr>Nodo 1: Peces olvidados </vt:lpstr>
      <vt:lpstr>Nodo 1: Peces olvidados </vt:lpstr>
      <vt:lpstr>PowerPoint Presentation</vt:lpstr>
      <vt:lpstr>Moluscos</vt:lpstr>
      <vt:lpstr>Nodo 2: Moluscos (2 de 2)</vt:lpstr>
      <vt:lpstr>Nodo 2: Moluscos (2 de 2)</vt:lpstr>
      <vt:lpstr>PowerPoint Presentation</vt:lpstr>
      <vt:lpstr>Nodo 3: Macroalgas (2 de 2)</vt:lpstr>
      <vt:lpstr>Nodo 3: Magroalgas (2 de 2)</vt:lpstr>
      <vt:lpstr>PowerPoint Presentation</vt:lpstr>
      <vt:lpstr>Nodo 5: Mujeres en Pesquerías artesanales (1 de 2)</vt:lpstr>
      <vt:lpstr>Nodo 5: Mujeres en Pesquerías artesanales (2 de 2)</vt:lpstr>
      <vt:lpstr>PowerPoint Presentation</vt:lpstr>
      <vt:lpstr>PowerPoint Presentation</vt:lpstr>
      <vt:lpstr>Nodo 6: Cadena de valor (1 de 2)</vt:lpstr>
      <vt:lpstr>Nodo 6: Cadena de valor (2 de 2)</vt:lpstr>
      <vt:lpstr>PowerPoint Presentation</vt:lpstr>
      <vt:lpstr>Nodo 7: Crustáceos (1 de 2)</vt:lpstr>
      <vt:lpstr>Nodo 7: Crustáceos (2 de 2)</vt:lpstr>
      <vt:lpstr>PowerPoint Presentation</vt:lpstr>
      <vt:lpstr>PowerPoint Presentation</vt:lpstr>
      <vt:lpstr>Nodo 8: Incubadora de líderes (1 de 2)</vt:lpstr>
      <vt:lpstr>Nodo 8: Incubadora de líderes (2 de 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Erica Cunningham</dc:creator>
  <cp:lastModifiedBy>Erica Cunningham</cp:lastModifiedBy>
  <cp:revision>8</cp:revision>
  <dcterms:modified xsi:type="dcterms:W3CDTF">2021-01-27T18:30:48Z</dcterms:modified>
</cp:coreProperties>
</file>